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8" r:id="rId5"/>
    <p:sldId id="263" r:id="rId6"/>
    <p:sldId id="259" r:id="rId7"/>
    <p:sldId id="260" r:id="rId8"/>
    <p:sldId id="261" r:id="rId9"/>
    <p:sldId id="262" r:id="rId10"/>
    <p:sldId id="264" r:id="rId11"/>
    <p:sldId id="265" r:id="rId12"/>
    <p:sldId id="270" r:id="rId13"/>
    <p:sldId id="272" r:id="rId14"/>
    <p:sldId id="275" r:id="rId15"/>
    <p:sldId id="266" r:id="rId16"/>
    <p:sldId id="273" r:id="rId17"/>
    <p:sldId id="271" r:id="rId18"/>
    <p:sldId id="267" r:id="rId19"/>
    <p:sldId id="269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B3BA"/>
    <a:srgbClr val="941432"/>
    <a:srgbClr val="961241"/>
    <a:srgbClr val="AC1826"/>
    <a:srgbClr val="B02A2A"/>
    <a:srgbClr val="B62C2C"/>
    <a:srgbClr val="5E626B"/>
    <a:srgbClr val="5E63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51" autoAdjust="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7454DE0-8F1E-48CE-A327-8864AC0F877F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FEAE213D-27BF-4E48-B1E6-B367FEB17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4DE0-8F1E-48CE-A327-8864AC0F877F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213D-27BF-4E48-B1E6-B367FEB17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4DE0-8F1E-48CE-A327-8864AC0F877F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213D-27BF-4E48-B1E6-B367FEB17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4DE0-8F1E-48CE-A327-8864AC0F877F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213D-27BF-4E48-B1E6-B367FEB17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4DE0-8F1E-48CE-A327-8864AC0F877F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213D-27BF-4E48-B1E6-B367FEB17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4DE0-8F1E-48CE-A327-8864AC0F877F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213D-27BF-4E48-B1E6-B367FEB17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7454DE0-8F1E-48CE-A327-8864AC0F877F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EAE213D-27BF-4E48-B1E6-B367FEB1761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7454DE0-8F1E-48CE-A327-8864AC0F877F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FEAE213D-27BF-4E48-B1E6-B367FEB17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4DE0-8F1E-48CE-A327-8864AC0F877F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213D-27BF-4E48-B1E6-B367FEB17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4DE0-8F1E-48CE-A327-8864AC0F877F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213D-27BF-4E48-B1E6-B367FEB17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4DE0-8F1E-48CE-A327-8864AC0F877F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AE213D-27BF-4E48-B1E6-B367FEB17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7454DE0-8F1E-48CE-A327-8864AC0F877F}" type="datetimeFigureOut">
              <a:rPr lang="ru-RU" smtClean="0"/>
              <a:pPr/>
              <a:t>08.07.2020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FEAE213D-27BF-4E48-B1E6-B367FEB17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013176"/>
            <a:ext cx="8229600" cy="1066800"/>
          </a:xfrm>
        </p:spPr>
        <p:txBody>
          <a:bodyPr>
            <a:noAutofit/>
          </a:bodyPr>
          <a:lstStyle/>
          <a:p>
            <a:pPr algn="ctr"/>
            <a:r>
              <a:rPr lang="ru-RU" sz="4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Kankin" pitchFamily="2" charset="0"/>
              </a:rPr>
              <a:t>«Застывшее мгновение»</a:t>
            </a:r>
            <a:br>
              <a:rPr lang="ru-RU" sz="4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Kankin" pitchFamily="2" charset="0"/>
              </a:rPr>
            </a:br>
            <a:r>
              <a:rPr lang="ru-RU" sz="36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Kankin" pitchFamily="2" charset="0"/>
              </a:rPr>
              <a:t>Фототехника СССР</a:t>
            </a:r>
            <a:endParaRPr lang="ru-RU" sz="4400" b="1" spc="300" dirty="0">
              <a:solidFill>
                <a:schemeClr val="tx1">
                  <a:lumMod val="75000"/>
                  <a:lumOff val="25000"/>
                </a:schemeClr>
              </a:solidFill>
              <a:latin typeface="Kankin" pitchFamily="2" charset="0"/>
            </a:endParaRPr>
          </a:p>
        </p:txBody>
      </p:sp>
      <p:pic>
        <p:nvPicPr>
          <p:cNvPr id="11" name="Рисунок 10" descr="Безымянный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103002" y="548680"/>
            <a:ext cx="6925382" cy="43621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8" b="85178" l="9914" r="89950">
                        <a14:foregroundMark x1="46976" y1="77023" x2="46976" y2="77023"/>
                        <a14:foregroundMark x1="51342" y1="79676" x2="51342" y2="79676"/>
                        <a14:foregroundMark x1="54479" y1="80388" x2="54479" y2="80388"/>
                        <a14:foregroundMark x1="61255" y1="22718" x2="61255" y2="22718"/>
                        <a14:foregroundMark x1="52706" y1="13786" x2="52706" y2="13786"/>
                        <a14:foregroundMark x1="73442" y1="12751" x2="73442" y2="12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84785"/>
            <a:ext cx="7650140" cy="5373216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83568" y="764704"/>
            <a:ext cx="8064896" cy="96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«Смена-Символ» - шкальный советский фотоаппарат, выпускавшийся объединением ЛОМО в 1971-1991 годах.</a:t>
            </a:r>
          </a:p>
        </p:txBody>
      </p:sp>
    </p:spTree>
    <p:extLst>
      <p:ext uri="{BB962C8B-B14F-4D97-AF65-F5344CB8AC3E}">
        <p14:creationId xmlns:p14="http://schemas.microsoft.com/office/powerpoint/2010/main" val="523252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2" b="95510" l="5724" r="95062">
                        <a14:foregroundMark x1="59147" y1="21966" x2="59147" y2="21966"/>
                        <a14:backgroundMark x1="19192" y1="80400" x2="19192" y2="80400"/>
                        <a14:backgroundMark x1="22110" y1="79005" x2="22110" y2="79005"/>
                        <a14:backgroundMark x1="65544" y1="56129" x2="65544" y2="56129"/>
                        <a14:backgroundMark x1="72727" y1="43750" x2="72727" y2="43750"/>
                        <a14:backgroundMark x1="65937" y1="45570" x2="65937" y2="45570"/>
                        <a14:backgroundMark x1="62065" y1="46784" x2="62065" y2="46784"/>
                        <a14:backgroundMark x1="60943" y1="46541" x2="60943" y2="46541"/>
                        <a14:backgroundMark x1="51010" y1="40413" x2="51010" y2="40413"/>
                        <a14:backgroundMark x1="48204" y1="40959" x2="48204" y2="40959"/>
                        <a14:backgroundMark x1="48597" y1="42476" x2="48597" y2="42476"/>
                        <a14:backgroundMark x1="50112" y1="34284" x2="50112" y2="34284"/>
                        <a14:backgroundMark x1="52581" y1="23058" x2="52581" y2="23058"/>
                        <a14:backgroundMark x1="54602" y1="21966" x2="54602" y2="21966"/>
                        <a14:backgroundMark x1="58866" y1="43204" x2="58866" y2="43204"/>
                        <a14:backgroundMark x1="67957" y1="31796" x2="67957" y2="31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5982880" cy="5533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5301208"/>
            <a:ext cx="8460432" cy="1289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Фотовспышка «Электроника В5-24» была предназначена для освещения объектов при фотографировании на цветную и черно-белую фотопленку.</a:t>
            </a:r>
          </a:p>
          <a:p>
            <a:pPr algn="ctr" fontAlgn="base"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Фотовспышка крепилась к фотоаппаратам, имеющим гнездо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синхроконтакта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9504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97" b="93212" l="9971" r="8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703178"/>
            <a:ext cx="3816424" cy="6154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764704"/>
            <a:ext cx="57241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Экспонометр фотоэлектрический «Свердловск - 2» - устройство, необходимое для измерения фотографической экспозиции и определения правильных экспозиционных параметров (времени выдержки и числа диафрагмы).</a:t>
            </a:r>
          </a:p>
        </p:txBody>
      </p:sp>
    </p:spTree>
    <p:extLst>
      <p:ext uri="{BB962C8B-B14F-4D97-AF65-F5344CB8AC3E}">
        <p14:creationId xmlns:p14="http://schemas.microsoft.com/office/powerpoint/2010/main" val="3467739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Безымянный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63" t="32360" r="48425" b="9681"/>
          <a:stretch>
            <a:fillRect/>
          </a:stretch>
        </p:blipFill>
        <p:spPr>
          <a:xfrm>
            <a:off x="3851920" y="2636912"/>
            <a:ext cx="4968552" cy="3627832"/>
          </a:xfrm>
          <a:prstGeom prst="rect">
            <a:avLst/>
          </a:prstGeom>
        </p:spPr>
      </p:pic>
      <p:pic>
        <p:nvPicPr>
          <p:cNvPr id="9" name="Рисунок 8" descr="Рисунок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9512" y="548680"/>
            <a:ext cx="3744416" cy="3840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980728"/>
            <a:ext cx="802838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После того, как пленка была отснята, её следовало проявить. Для этого существовал специальный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фотобачок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В полной темноте пленку наматывали на специальную спираль и помещали внутрь светонепроницаемого бачка.</a:t>
            </a:r>
          </a:p>
          <a:p>
            <a:pPr algn="ctr">
              <a:lnSpc>
                <a:spcPct val="150000"/>
              </a:lnSpc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Затем, уже на свету – в бачок надо залить заранее приготовленный проявитель. Проявитель, заливаемый в бачок, должен был быть определённой температуры – от 20 до 25 градусов. Для того, чтобы следить за температурой, большинство фотолюбителей имели специальный термометр. После заливки проявителя в бачок, необходимо где-то 10 минут, покручивать в нём спираль с пленкой. После этого, проявитель выливается в специальную банку (для дальнейшего использования). А в бачок наливалась пресная вода (тоже определённой температуры) для промывки пленки. Затем заливался фиксаж – реактив для закрепления эмульсии плёнки от воздействия света (поэтому многие его часто называли закрепителем).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фиксаже плёнка лежала ещё минут 15-20, затем снова промывалась водой.</a:t>
            </a:r>
          </a:p>
          <a:p>
            <a:pPr algn="ctr">
              <a:lnSpc>
                <a:spcPct val="150000"/>
              </a:lnSpc>
              <a:buNone/>
            </a:pP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ампа2323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1961" y="3292839"/>
            <a:ext cx="4932040" cy="3565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Фотофонарь 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698" t="13250" r="20464" b="5901"/>
          <a:stretch>
            <a:fillRect/>
          </a:stretch>
        </p:blipFill>
        <p:spPr>
          <a:xfrm flipH="1">
            <a:off x="0" y="1052736"/>
            <a:ext cx="4214934" cy="5128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355976" y="980728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Но проявить плёнку – мало. Надо ещё напечатать с неё фотографии. Для этого, в темной комнате подключался красный фонарь или лампочка. А к сети подключался фотоувеличитель.</a:t>
            </a:r>
          </a:p>
        </p:txBody>
      </p:sp>
    </p:spTree>
    <p:extLst>
      <p:ext uri="{BB962C8B-B14F-4D97-AF65-F5344CB8AC3E}">
        <p14:creationId xmlns:p14="http://schemas.microsoft.com/office/powerpoint/2010/main" val="1484727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Фотоувеличитель 2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04664"/>
            <a:ext cx="2339752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23728" y="4221088"/>
            <a:ext cx="68042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Фотоувеличитель позволял получить размер снимка, который был нужен, с маленького 35мм негатива.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Фотоувеличитель шел сразу в комплекте с объективом, лампой и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кадровочной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рамкой, которая позволяла при красном фильтре откорректировать размер будущего отпечатка и положение его на бумаге.</a:t>
            </a:r>
          </a:p>
        </p:txBody>
      </p:sp>
      <p:pic>
        <p:nvPicPr>
          <p:cNvPr id="8" name="Рисунок 7" descr="Кадровочная рама 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962" t="3150" r="11801" b="13901"/>
          <a:stretch>
            <a:fillRect/>
          </a:stretch>
        </p:blipFill>
        <p:spPr>
          <a:xfrm>
            <a:off x="3275856" y="548680"/>
            <a:ext cx="4831827" cy="4104455"/>
          </a:xfrm>
          <a:prstGeom prst="rect">
            <a:avLst/>
          </a:prstGeom>
          <a:scene3d>
            <a:camera prst="perspectiveBelow"/>
            <a:lightRig rig="threePt" dir="t"/>
          </a:scene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lum bright="10000" contras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90672" l="9995" r="92185">
                        <a14:foregroundMark x1="78873" y1="39007" x2="58973" y2="38583"/>
                        <a14:foregroundMark x1="83144" y1="46638" x2="79146" y2="38583"/>
                        <a14:foregroundMark x1="86688" y1="53604" x2="82508" y2="45427"/>
                        <a14:foregroundMark x1="89914" y1="64022" x2="89914" y2="64022"/>
                        <a14:foregroundMark x1="87188" y1="64870" x2="87188" y2="64870"/>
                        <a14:foregroundMark x1="85325" y1="66808" x2="85325" y2="66808"/>
                        <a14:foregroundMark x1="85098" y1="69170" x2="85098" y2="69170"/>
                        <a14:foregroundMark x1="85825" y1="68867" x2="85825" y2="68867"/>
                        <a14:foregroundMark x1="79055" y1="62205" x2="79055" y2="62205"/>
                        <a14:foregroundMark x1="77601" y1="58025" x2="77601" y2="58025"/>
                        <a14:foregroundMark x1="26897" y1="45972" x2="26897" y2="45972"/>
                        <a14:foregroundMark x1="25307" y1="45669" x2="19264" y2="53059"/>
                        <a14:foregroundMark x1="51886" y1="38340" x2="31259" y2="37916"/>
                        <a14:foregroundMark x1="83962" y1="73471" x2="83962" y2="73471"/>
                        <a14:backgroundMark x1="54702" y1="20291" x2="54702" y2="20291"/>
                        <a14:backgroundMark x1="22490" y1="47910" x2="22490" y2="47910"/>
                        <a14:backgroundMark x1="83644" y1="45427" x2="83644" y2="454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75" t="23100" b="10751"/>
          <a:stretch>
            <a:fillRect/>
          </a:stretch>
        </p:blipFill>
        <p:spPr>
          <a:xfrm>
            <a:off x="323528" y="2780928"/>
            <a:ext cx="7117812" cy="3833130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544" y="1196752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кюветы наливались проявитель, фиксаж и промывающий раствор, они ставились последовательно. Рядом клались щипцы, пачка с фотобумагой и негативы.</a:t>
            </a:r>
          </a:p>
        </p:txBody>
      </p:sp>
    </p:spTree>
    <p:extLst>
      <p:ext uri="{BB962C8B-B14F-4D97-AF65-F5344CB8AC3E}">
        <p14:creationId xmlns:p14="http://schemas.microsoft.com/office/powerpoint/2010/main" val="1308701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501008"/>
            <a:ext cx="8964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При красном свете фонаря, лист незасвеченной фотобумаги укладывали в кадрирующую рамку эмульсией вверх. Корпус увеличителя с лампой и объективом поднимался на кронштейне на такую высоту, которая требовалось для того или иного масштабирования. 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Когда размер и композиция снимка были выбраны, выключался красный фонарь и на какое-то количество секунд включалась внутренняя лампочка уже без фильтра. В это время на фотобумагу проецировалось изображение с пленки и происходила экспозиция.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Далее бумага помещалась в проявитель, промывалась, потом в фиксаж, снова промывалась и дальше лежала в отдельной кювете.</a:t>
            </a:r>
          </a:p>
        </p:txBody>
      </p:sp>
      <p:pic>
        <p:nvPicPr>
          <p:cNvPr id="5" name="Рисунок 4" descr="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620688"/>
            <a:ext cx="4176464" cy="2784309"/>
          </a:xfrm>
          <a:prstGeom prst="rect">
            <a:avLst/>
          </a:prstGeom>
          <a:ln>
            <a:noFill/>
          </a:ln>
        </p:spPr>
      </p:pic>
      <p:sp>
        <p:nvSpPr>
          <p:cNvPr id="3074" name="AutoShape 2" descr="Что такое фотоплёнка, и как происходит процесс фотографирования на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070916-020247-f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908720"/>
            <a:ext cx="3687929" cy="24482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083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76" b="99568" l="1175" r="89868">
                        <a14:foregroundMark x1="63142" y1="9928" x2="63142" y2="9928"/>
                        <a14:foregroundMark x1="46990" y1="9137" x2="46990" y2="9137"/>
                        <a14:foregroundMark x1="36050" y1="8273" x2="36050" y2="8273"/>
                        <a14:foregroundMark x1="29809" y1="7986" x2="29809" y2="7986"/>
                        <a14:foregroundMark x1="56755" y1="9784" x2="56755" y2="9784"/>
                        <a14:foregroundMark x1="59251" y1="9784" x2="59251" y2="9784"/>
                        <a14:foregroundMark x1="61307" y1="9784" x2="61307" y2="9784"/>
                        <a14:foregroundMark x1="66153" y1="10144" x2="66153" y2="10144"/>
                        <a14:foregroundMark x1="67988" y1="10144" x2="67988" y2="10144"/>
                        <a14:foregroundMark x1="66667" y1="11079" x2="66667" y2="11079"/>
                        <a14:foregroundMark x1="73054" y1="10576" x2="73054" y2="10576"/>
                        <a14:foregroundMark x1="43612" y1="8633" x2="69824" y2="10288"/>
                        <a14:foregroundMark x1="31645" y1="8129" x2="41924" y2="8489"/>
                        <a14:backgroundMark x1="19236" y1="82158" x2="19236" y2="82158"/>
                        <a14:backgroundMark x1="10499" y1="81295" x2="10499" y2="81295"/>
                        <a14:backgroundMark x1="10793" y1="77842" x2="10793" y2="77842"/>
                        <a14:backgroundMark x1="11821" y1="81942" x2="11821" y2="81942"/>
                        <a14:backgroundMark x1="15345" y1="76043" x2="15345" y2="76043"/>
                        <a14:backgroundMark x1="17548" y1="77194" x2="17548" y2="77194"/>
                        <a14:backgroundMark x1="14684" y1="77338" x2="14684" y2="77338"/>
                        <a14:backgroundMark x1="21072" y1="77698" x2="21072" y2="77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3968" y="1412776"/>
            <a:ext cx="4712216" cy="4810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533192"/>
            <a:ext cx="4896544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После того, как все нужные снимки были отпечатаны и промыты, фотографии нужно было высушить. Это делалось либо путём простого подвешивания на леску с помощью прищепок, либо, с помощью глянцевателя.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Главными деталями глянцевателя были два гибких зеркальных листа металла. При помощи специального резинного валика, уложенная эмульсией на лист мокрая фотография раскатывалась. Затем листы с приклеенными намертво фотографиями вставлялись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глянцеватель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 Под действием высокой температуры фотографии высушивались и приобретали характерный глянец.</a:t>
            </a:r>
          </a:p>
        </p:txBody>
      </p:sp>
    </p:spTree>
    <p:extLst>
      <p:ext uri="{BB962C8B-B14F-4D97-AF65-F5344CB8AC3E}">
        <p14:creationId xmlns:p14="http://schemas.microsoft.com/office/powerpoint/2010/main" val="1236731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429000"/>
            <a:ext cx="8640960" cy="31683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323528" y="3501008"/>
            <a:ext cx="8496944" cy="30243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spc="30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Наша виртуальная выставка приурочена к празднику – Дню фотографа, который отмечается в России 12 июля.</a:t>
            </a:r>
            <a:endParaRPr kumimoji="0" lang="ru-RU" b="1" i="0" u="none" strike="noStrike" cap="none" spc="300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spc="30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 сможете увидеть, с помощью</a:t>
            </a:r>
            <a:r>
              <a:rPr kumimoji="0" lang="ru-RU" b="1" i="0" u="none" strike="noStrike" cap="none" spc="300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каких фотоаппаратов «останавливали мгновение» наши предки, </a:t>
            </a:r>
            <a:r>
              <a:rPr kumimoji="0" lang="ru-RU" b="1" i="0" u="none" strike="noStrike" cap="none" spc="30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какими приспособлениями и материалами проявляли в советское время фотопленку,</a:t>
            </a:r>
            <a:r>
              <a:rPr kumimoji="0" lang="ru-RU" b="1" i="0" u="none" strike="noStrike" cap="none" spc="300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spc="30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 печатали фотографии в домашних условиях.</a:t>
            </a:r>
          </a:p>
        </p:txBody>
      </p:sp>
      <p:pic>
        <p:nvPicPr>
          <p:cNvPr id="9218" name="Picture 2" descr="C:\Documents and Settings\User\Рабочий стол\Виртуальная выставка фототехника\скачанные файлы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532" t="7636" r="11787" b="8837"/>
          <a:stretch>
            <a:fillRect/>
          </a:stretch>
        </p:blipFill>
        <p:spPr bwMode="auto">
          <a:xfrm>
            <a:off x="467544" y="332656"/>
            <a:ext cx="4423349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67744" y="1340768"/>
            <a:ext cx="6606480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Заключительным этапом была художественная обрезка готовых снимков резаком.</a:t>
            </a:r>
          </a:p>
        </p:txBody>
      </p:sp>
      <p:pic>
        <p:nvPicPr>
          <p:cNvPr id="7" name="Рисунок 6" descr="Резак 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848" r="2614" b="3998"/>
          <a:stretch>
            <a:fillRect/>
          </a:stretch>
        </p:blipFill>
        <p:spPr>
          <a:xfrm>
            <a:off x="683568" y="2132856"/>
            <a:ext cx="5760640" cy="45294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79512" y="116632"/>
            <a:ext cx="8784976" cy="3488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0" lang="ru-RU" b="1" i="0" u="none" strike="noStrike" cap="none" spc="30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«ФЭД», «Сокол», «Зенит», «Зоркий» - названия этих фотоаппаратов звучат как позывные из советского прошлого. Именно</a:t>
            </a:r>
            <a:r>
              <a:rPr kumimoji="0" lang="ru-RU" b="1" i="0" u="none" strike="noStrike" cap="none" spc="300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</a:t>
            </a:r>
            <a:r>
              <a:rPr kumimoji="0" lang="ru-RU" b="1" i="0" u="none" strike="noStrike" cap="none" spc="30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них начинал свое путешествие в мир фотографии, наверное, </a:t>
            </a:r>
            <a:r>
              <a:rPr lang="ru-RU" b="1" spc="300" dirty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каждый</a:t>
            </a:r>
            <a:r>
              <a:rPr kumimoji="0" lang="ru-RU" b="1" i="0" u="none" strike="noStrike" cap="none" spc="30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кто родился в Советском</a:t>
            </a:r>
            <a:r>
              <a:rPr kumimoji="0" lang="ru-RU" b="1" i="0" u="none" strike="noStrike" cap="none" spc="300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Союзе</a:t>
            </a:r>
            <a:r>
              <a:rPr kumimoji="0" lang="ru-RU" b="1" i="0" u="none" strike="noStrike" cap="none" spc="300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 </a:t>
            </a:r>
          </a:p>
          <a:p>
            <a:pPr algn="ctr">
              <a:lnSpc>
                <a:spcPct val="150000"/>
              </a:lnSpc>
            </a:pPr>
            <a:r>
              <a:rPr lang="ru-RU" b="1" spc="300" dirty="0">
                <a:latin typeface="Times New Roman" pitchFamily="18" charset="0"/>
                <a:cs typeface="Times New Roman" pitchFamily="18" charset="0"/>
              </a:rPr>
              <a:t>Конечно же, всякий фотограф чувствовал себя настоящим творцом, ведь сколько участия и сил требовалось для создания  каждой фотографии: пленку надо было </a:t>
            </a:r>
            <a:r>
              <a:rPr lang="ru-RU" b="1" spc="300" dirty="0" err="1">
                <a:latin typeface="Times New Roman" pitchFamily="18" charset="0"/>
                <a:cs typeface="Times New Roman" pitchFamily="18" charset="0"/>
              </a:rPr>
              <a:t>отфотографировать</a:t>
            </a:r>
            <a:r>
              <a:rPr lang="ru-RU" b="1" spc="300" dirty="0">
                <a:latin typeface="Times New Roman" pitchFamily="18" charset="0"/>
                <a:cs typeface="Times New Roman" pitchFamily="18" charset="0"/>
              </a:rPr>
              <a:t>, проявить, закрепить и высушить...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9" b="966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1" t="13152" r="9774" b="5742"/>
          <a:stretch>
            <a:fillRect/>
          </a:stretch>
        </p:blipFill>
        <p:spPr>
          <a:xfrm>
            <a:off x="467544" y="3806171"/>
            <a:ext cx="4536504" cy="30518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flipH="1">
            <a:off x="9098281" y="0"/>
            <a:ext cx="45719" cy="414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45719" cy="414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16200000" flipH="1">
            <a:off x="4549139" y="-4594860"/>
            <a:ext cx="45719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14" t="20000" r="24286" b="13333"/>
          <a:stretch/>
        </p:blipFill>
        <p:spPr>
          <a:xfrm rot="3840000" flipH="1" flipV="1">
            <a:off x="-577239" y="1091996"/>
            <a:ext cx="3744940" cy="3120785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544" y="4149080"/>
            <a:ext cx="8352928" cy="2345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Раньше к каждому кадру относились бережно. Ведь на плёнке было всего 36 кадров. И увидеть, что ты сфотографировал можно было только после проявки пленки. Пленку следовало намотать сначала в кассету (в полной темноте). А уже затем кассета с пленкой вставлялась в фотоаппарат.</a:t>
            </a:r>
          </a:p>
        </p:txBody>
      </p:sp>
      <p:pic>
        <p:nvPicPr>
          <p:cNvPr id="5" name="Рисунок 4" descr="Кассета 2.png"/>
          <p:cNvPicPr>
            <a:picLocks noChangeAspect="1"/>
          </p:cNvPicPr>
          <p:nvPr/>
        </p:nvPicPr>
        <p:blipFill>
          <a:blip r:embed="rId4" cstate="print"/>
          <a:srcRect l="7117" t="36073" r="5276" b="14970"/>
          <a:stretch>
            <a:fillRect/>
          </a:stretch>
        </p:blipFill>
        <p:spPr>
          <a:xfrm>
            <a:off x="2555776" y="1268760"/>
            <a:ext cx="604867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618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36" b="88803" l="6222" r="92325">
                        <a14:foregroundMark x1="10490" y1="40090" x2="10490" y2="40090"/>
                        <a14:foregroundMark x1="89010" y1="40219" x2="89010" y2="40219"/>
                        <a14:foregroundMark x1="89282" y1="37838" x2="89282" y2="37838"/>
                        <a14:foregroundMark x1="88056" y1="37323" x2="88056" y2="37323"/>
                        <a14:foregroundMark x1="81608" y1="77735" x2="81608" y2="77735"/>
                        <a14:foregroundMark x1="76113" y1="77220" x2="76113" y2="77220"/>
                        <a14:foregroundMark x1="72071" y1="77735" x2="72071" y2="77735"/>
                        <a14:foregroundMark x1="58765" y1="20335" x2="58765" y2="20335"/>
                        <a14:foregroundMark x1="79382" y1="17246" x2="79382" y2="17246"/>
                        <a14:foregroundMark x1="16122" y1="23745" x2="16122" y2="23745"/>
                        <a14:foregroundMark x1="27157" y1="24260" x2="27157" y2="24260"/>
                        <a14:foregroundMark x1="25613" y1="17053" x2="25613" y2="17053"/>
                        <a14:foregroundMark x1="27021" y1="17053" x2="27021" y2="17053"/>
                        <a14:foregroundMark x1="27566" y1="17181" x2="27566" y2="17181"/>
                        <a14:foregroundMark x1="26340" y1="17053" x2="26340" y2="17053"/>
                        <a14:foregroundMark x1="25976" y1="16667" x2="25976" y2="16667"/>
                        <a14:foregroundMark x1="24342" y1="16474" x2="24342" y2="16474"/>
                        <a14:foregroundMark x1="23025" y1="16216" x2="23025" y2="16216"/>
                        <a14:foregroundMark x1="21844" y1="15830" x2="21844" y2="15830"/>
                        <a14:foregroundMark x1="21163" y1="16216" x2="21163" y2="16216"/>
                        <a14:foregroundMark x1="19164" y1="16216" x2="19164" y2="16216"/>
                        <a14:foregroundMark x1="32334" y1="18340" x2="32334" y2="18340"/>
                        <a14:foregroundMark x1="31426" y1="18275" x2="31426" y2="18275"/>
                        <a14:foregroundMark x1="30109" y1="18983" x2="30109" y2="18983"/>
                        <a14:foregroundMark x1="29700" y1="19048" x2="29700" y2="19048"/>
                        <a14:foregroundMark x1="33015" y1="18275" x2="33015" y2="18275"/>
                        <a14:foregroundMark x1="33924" y1="19176" x2="33924" y2="19176"/>
                        <a14:foregroundMark x1="34650" y1="19112" x2="34650" y2="19112"/>
                        <a14:foregroundMark x1="41962" y1="17181" x2="41962" y2="17181"/>
                        <a14:foregroundMark x1="42461" y1="17246" x2="42461" y2="17246"/>
                        <a14:foregroundMark x1="43824" y1="17246" x2="43824" y2="17246"/>
                        <a14:foregroundMark x1="44233" y1="17246" x2="44233" y2="17246"/>
                        <a14:foregroundMark x1="50045" y1="20335" x2="50045" y2="20335"/>
                        <a14:foregroundMark x1="50908" y1="20463" x2="50908" y2="20463"/>
                        <a14:foregroundMark x1="59946" y1="20206" x2="59946" y2="20206"/>
                        <a14:foregroundMark x1="60400" y1="20142" x2="60400" y2="20142"/>
                        <a14:foregroundMark x1="77293" y1="16924" x2="77293" y2="16924"/>
                        <a14:foregroundMark x1="76113" y1="16924" x2="76113" y2="16924"/>
                        <a14:foregroundMark x1="75295" y1="16988" x2="75295" y2="16988"/>
                        <a14:foregroundMark x1="74387" y1="16988" x2="78928" y2="16924"/>
                        <a14:foregroundMark x1="80018" y1="17117" x2="80018" y2="17117"/>
                        <a14:foregroundMark x1="84105" y1="23552" x2="84105" y2="23552"/>
                        <a14:foregroundMark x1="84741" y1="23745" x2="84741" y2="23745"/>
                        <a14:foregroundMark x1="88647" y1="37259" x2="88647" y2="37259"/>
                        <a14:foregroundMark x1="17984" y1="16538" x2="17984" y2="16538"/>
                        <a14:foregroundMark x1="17575" y1="16667" x2="17575" y2="16667"/>
                        <a14:foregroundMark x1="43006" y1="16988" x2="43006" y2="16988"/>
                        <a14:foregroundMark x1="43415" y1="17117" x2="43415" y2="17117"/>
                        <a14:backgroundMark x1="11944" y1="38867" x2="11944" y2="38867"/>
                        <a14:backgroundMark x1="87920" y1="39511" x2="87920" y2="39511"/>
                        <a14:backgroundMark x1="27929" y1="21364" x2="27929" y2="21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4925" r="6284" b="13433"/>
          <a:stretch>
            <a:fillRect/>
          </a:stretch>
        </p:blipFill>
        <p:spPr>
          <a:xfrm>
            <a:off x="1403648" y="2564904"/>
            <a:ext cx="6552728" cy="3835743"/>
          </a:xfrm>
          <a:prstGeom prst="rect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39552" y="836712"/>
            <a:ext cx="79928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«ФЭД-2» - советский малоформатный дальномерный фотоаппарат.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Выпускался Харьковским производственным машиностроительным объединением «ФЭД» с 1955 по 1970 год.</a:t>
            </a:r>
          </a:p>
        </p:txBody>
      </p:sp>
    </p:spTree>
    <p:extLst>
      <p:ext uri="{BB962C8B-B14F-4D97-AF65-F5344CB8AC3E}">
        <p14:creationId xmlns:p14="http://schemas.microsoft.com/office/powerpoint/2010/main" val="1239622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98" b="91506" l="5813" r="92098">
                        <a14:foregroundMark x1="27611" y1="69949" x2="27611" y2="69949"/>
                        <a14:foregroundMark x1="17166" y1="83784" x2="17166" y2="83784"/>
                        <a14:foregroundMark x1="74387" y1="82947" x2="74387" y2="82947"/>
                        <a14:foregroundMark x1="78020" y1="83784" x2="78020" y2="83784"/>
                        <a14:foregroundMark x1="81153" y1="82947" x2="81153" y2="82947"/>
                        <a14:foregroundMark x1="85604" y1="82754" x2="85604" y2="82754"/>
                        <a14:foregroundMark x1="88329" y1="13835" x2="88329" y2="13835"/>
                        <a14:foregroundMark x1="77066" y1="8237" x2="77066" y2="8237"/>
                        <a14:foregroundMark x1="84060" y1="8366" x2="84060" y2="8366"/>
                        <a14:foregroundMark x1="86649" y1="7915" x2="86649" y2="7915"/>
                        <a14:foregroundMark x1="87511" y1="8366" x2="87511" y2="8366"/>
                        <a14:foregroundMark x1="83106" y1="8366" x2="83106" y2="8366"/>
                        <a14:foregroundMark x1="72071" y1="8687" x2="72071" y2="8687"/>
                        <a14:foregroundMark x1="64578" y1="13707" x2="64578" y2="13707"/>
                        <a14:foregroundMark x1="49500" y1="9395" x2="49500" y2="9395"/>
                        <a14:foregroundMark x1="51544" y1="11905" x2="51544" y2="11905"/>
                        <a14:foregroundMark x1="53860" y1="12227" x2="53860" y2="12227"/>
                        <a14:foregroundMark x1="56585" y1="9846" x2="56585" y2="9846"/>
                        <a14:foregroundMark x1="35740" y1="13514" x2="35740" y2="13514"/>
                        <a14:foregroundMark x1="33015" y1="12613" x2="33015" y2="12613"/>
                        <a14:foregroundMark x1="32380" y1="10553" x2="32380" y2="10553"/>
                        <a14:foregroundMark x1="11853" y1="17375" x2="11853" y2="17375"/>
                        <a14:foregroundMark x1="69573" y1="13514" x2="69573" y2="13514"/>
                        <a14:foregroundMark x1="21571" y1="83205" x2="21571" y2="83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348880"/>
            <a:ext cx="7128792" cy="4654034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544" y="980728"/>
            <a:ext cx="8352928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«ФЭД-5» - советский дальномерный фотоаппарат. Производился Харьковским производственным машиностроительным объединением «ФЭД» с 1977 по 1990 год.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84252"/>
            <a:ext cx="6624736" cy="4673748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99592" y="836712"/>
            <a:ext cx="7416824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«Сокол-2» - советский дальномерный автоматический фотоаппарат. Выпускался Ленинградским оптико-механическим объединением с 1977 по 1986 год.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348880"/>
            <a:ext cx="6494356" cy="4680520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764704"/>
            <a:ext cx="8784976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Зенит-ЕТ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- советский зеркальный фотоаппарат с ручной установкой экспозиции и встроенным несопряжённым селеновым экспонометром.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Выпускался на Белорусском оптико-механическом объединении с 1982 по 1995 год и малой партией на Красногорском механическом заводе.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08" b="87576" l="4279" r="95403">
                        <a14:foregroundMark x1="91261" y1="83862" x2="91261" y2="83862"/>
                        <a14:foregroundMark x1="89258" y1="32411" x2="89258" y2="32411"/>
                        <a14:foregroundMark x1="44151" y1="11209" x2="44151" y2="11209"/>
                        <a14:foregroundMark x1="28539" y1="15192" x2="28539" y2="15192"/>
                        <a14:foregroundMark x1="23213" y1="13842" x2="23213" y2="13842"/>
                        <a14:foregroundMark x1="22394" y1="14450" x2="22394" y2="14450"/>
                        <a14:foregroundMark x1="21666" y1="14450" x2="21666" y2="14450"/>
                        <a14:foregroundMark x1="19709" y1="14112" x2="19709" y2="14112"/>
                        <a14:foregroundMark x1="20528" y1="14112" x2="23213" y2="13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44824"/>
            <a:ext cx="6768752" cy="4854876"/>
          </a:xfrm>
          <a:prstGeom prst="rect">
            <a:avLst/>
          </a:prstGeom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836712"/>
            <a:ext cx="84969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«Зоркий С» - советский малоформатный дальномерный фотоаппарат, выпускавшийся с 1955 по 1958 год на Красногорском механическом заводе</a:t>
            </a:r>
            <a:r>
              <a:rPr lang="ru-RU" sz="2000" b="1" spc="3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1139</TotalTime>
  <Words>807</Words>
  <Application>Microsoft Office PowerPoint</Application>
  <PresentationFormat>Экран (4:3)</PresentationFormat>
  <Paragraphs>29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Georgia</vt:lpstr>
      <vt:lpstr>Kankin</vt:lpstr>
      <vt:lpstr>Times New Roman</vt:lpstr>
      <vt:lpstr>Trebuchet MS</vt:lpstr>
      <vt:lpstr>Wingdings 2</vt:lpstr>
      <vt:lpstr>Городская</vt:lpstr>
      <vt:lpstr>«Застывшее мгновение» Фототехника СССР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RePack by SPecialiST</dc:creator>
  <cp:lastModifiedBy>User</cp:lastModifiedBy>
  <cp:revision>112</cp:revision>
  <dcterms:created xsi:type="dcterms:W3CDTF">2020-07-02T08:37:30Z</dcterms:created>
  <dcterms:modified xsi:type="dcterms:W3CDTF">2020-07-08T10:06:14Z</dcterms:modified>
</cp:coreProperties>
</file>